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21" r:id="rId2"/>
    <p:sldId id="322" r:id="rId3"/>
    <p:sldId id="294" r:id="rId4"/>
    <p:sldId id="258" r:id="rId5"/>
    <p:sldId id="313" r:id="rId6"/>
    <p:sldId id="314" r:id="rId7"/>
    <p:sldId id="316" r:id="rId8"/>
    <p:sldId id="318" r:id="rId9"/>
    <p:sldId id="319" r:id="rId10"/>
    <p:sldId id="320" r:id="rId11"/>
    <p:sldId id="265" r:id="rId12"/>
  </p:sldIdLst>
  <p:sldSz cx="12192000" cy="6858000"/>
  <p:notesSz cx="6858000" cy="9144000"/>
  <p:embeddedFontLst>
    <p:embeddedFont>
      <p:font typeface="仓耳今楷05-6763 W05" panose="020B0604020202020204" charset="-122"/>
      <p:regular r:id="rId14"/>
    </p:embeddedFont>
    <p:embeddedFont>
      <p:font typeface="等线" panose="020B0604020202020204" charset="-122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微软雅黑" panose="020B0503020204020204" pitchFamily="34" charset="-122"/>
      <p:regular r:id="rId21"/>
      <p:bold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6F7"/>
    <a:srgbClr val="E6E6E6"/>
    <a:srgbClr val="FDC80A"/>
    <a:srgbClr val="66FF66"/>
    <a:srgbClr val="66FFFF"/>
    <a:srgbClr val="FF9900"/>
    <a:srgbClr val="F7D74F"/>
    <a:srgbClr val="FFFFFF"/>
    <a:srgbClr val="D85B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3636" autoAdjust="0"/>
  </p:normalViewPr>
  <p:slideViewPr>
    <p:cSldViewPr snapToGrid="0">
      <p:cViewPr varScale="1">
        <p:scale>
          <a:sx n="69" d="100"/>
          <a:sy n="69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786D7-83F8-4CAD-AB6C-C21556F4D3DC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FD3AD-076E-49B0-8585-5DBCA3F19B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49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FD3AD-076E-49B0-8585-5DBCA3F19B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707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039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0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FD3AD-076E-49B0-8585-5DBCA3F19B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707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178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484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974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900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72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865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67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7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emf"/><Relationship Id="rId3" Type="http://schemas.openxmlformats.org/officeDocument/2006/relationships/audio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18.emf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23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1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B72021-C63B-4DB9-AFF4-C47CF666D5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D315CEC-9BA3-4F5B-8432-2A2865185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0"/>
              <a:ext cx="12192000" cy="762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57122A7-C3B5-4A76-86B9-96601925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2680252" y="1384852"/>
            <a:ext cx="6831496" cy="4088296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2891187" y="1524000"/>
            <a:ext cx="6412470" cy="3768535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19470" y="2856418"/>
            <a:ext cx="5602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Chủ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điểm</a:t>
            </a:r>
            <a:endParaRPr kumimoji="0" lang="en-US" altLang="zh-CN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Em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đã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lớn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hơn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5" name="梯形 24">
            <a:extLst>
              <a:ext uri="{FF2B5EF4-FFF2-40B4-BE49-F238E27FC236}">
                <a16:creationId xmlns:a16="http://schemas.microsoft.com/office/drawing/2014/main" id="{F412C5C6-DFB3-4306-84C3-1569869030D9}"/>
              </a:ext>
            </a:extLst>
          </p:cNvPr>
          <p:cNvSpPr/>
          <p:nvPr/>
        </p:nvSpPr>
        <p:spPr>
          <a:xfrm rot="7748098">
            <a:off x="2157438" y="1196118"/>
            <a:ext cx="362619" cy="424070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A372C74C-1AF6-4969-893F-CEE70E9C4537}"/>
              </a:ext>
            </a:extLst>
          </p:cNvPr>
          <p:cNvSpPr/>
          <p:nvPr/>
        </p:nvSpPr>
        <p:spPr>
          <a:xfrm rot="9634076">
            <a:off x="2560788" y="1114336"/>
            <a:ext cx="217512" cy="329446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576B36-E3A9-46B8-B0FF-2CE8C3D029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7" t="3533" r="16522" b="9728"/>
          <a:stretch/>
        </p:blipFill>
        <p:spPr>
          <a:xfrm>
            <a:off x="9053291" y="1517939"/>
            <a:ext cx="2710927" cy="3822121"/>
          </a:xfrm>
          <a:prstGeom prst="rect">
            <a:avLst/>
          </a:prstGeom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50771" y="1849345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Tiếng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Việt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853970" y="160351"/>
            <a:ext cx="8796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…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…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…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2021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72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/>
      <p:bldP spid="17" grpId="0"/>
      <p:bldP spid="27" grpId="0"/>
    </p:bldLst>
  </p:timing>
  <p:extLst mod="1">
    <p:ext uri="{E180D4A7-C9FB-4DFB-919C-405C955672EB}">
      <p14:showEvtLst xmlns:p14="http://schemas.microsoft.com/office/powerpoint/2010/main">
        <p14:playEvt time="1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B72021-C63B-4DB9-AFF4-C47CF666D5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D315CEC-9BA3-4F5B-8432-2A2865185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0"/>
              <a:ext cx="12192000" cy="762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57122A7-C3B5-4A76-86B9-96601925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2680252" y="1384852"/>
            <a:ext cx="6831496" cy="4088296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2891187" y="1524000"/>
            <a:ext cx="6412470" cy="3768535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梯形 24">
            <a:extLst>
              <a:ext uri="{FF2B5EF4-FFF2-40B4-BE49-F238E27FC236}">
                <a16:creationId xmlns:a16="http://schemas.microsoft.com/office/drawing/2014/main" id="{F412C5C6-DFB3-4306-84C3-1569869030D9}"/>
              </a:ext>
            </a:extLst>
          </p:cNvPr>
          <p:cNvSpPr/>
          <p:nvPr/>
        </p:nvSpPr>
        <p:spPr>
          <a:xfrm rot="7748098">
            <a:off x="2157438" y="1196118"/>
            <a:ext cx="362619" cy="424070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A372C74C-1AF6-4969-893F-CEE70E9C4537}"/>
              </a:ext>
            </a:extLst>
          </p:cNvPr>
          <p:cNvSpPr/>
          <p:nvPr/>
        </p:nvSpPr>
        <p:spPr>
          <a:xfrm rot="9634076">
            <a:off x="2560788" y="1114336"/>
            <a:ext cx="217512" cy="329446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ectangle 12"/>
          <p:cNvSpPr/>
          <p:nvPr/>
        </p:nvSpPr>
        <p:spPr>
          <a:xfrm>
            <a:off x="3120114" y="2927547"/>
            <a:ext cx="59339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Chia </a:t>
            </a:r>
            <a:r>
              <a:rPr lang="en-US" altLang="zh-CN" sz="3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sẻ</a:t>
            </a:r>
            <a:r>
              <a:rPr lang="en-US" altLang="zh-CN" sz="3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với</a:t>
            </a:r>
            <a:r>
              <a:rPr lang="en-US" altLang="zh-CN" sz="3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bạn</a:t>
            </a:r>
            <a:r>
              <a:rPr lang="en-US" altLang="zh-CN" sz="3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suy</a:t>
            </a:r>
            <a:r>
              <a:rPr lang="en-US" altLang="zh-CN" sz="3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nghĩ</a:t>
            </a:r>
            <a:r>
              <a:rPr lang="en-US" altLang="zh-CN" sz="3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của</a:t>
            </a:r>
            <a:r>
              <a:rPr lang="en-US" altLang="zh-CN" sz="3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em</a:t>
            </a:r>
            <a:r>
              <a:rPr lang="en-US" altLang="zh-CN" sz="3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sau</a:t>
            </a:r>
            <a:r>
              <a:rPr lang="en-US" altLang="zh-CN" sz="3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khi</a:t>
            </a:r>
            <a:r>
              <a:rPr lang="en-US" altLang="zh-CN" sz="3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làm</a:t>
            </a:r>
            <a:r>
              <a:rPr lang="en-US" altLang="zh-CN" sz="3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việc</a:t>
            </a:r>
            <a:r>
              <a:rPr lang="en-US" altLang="zh-CN" sz="3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nhà</a:t>
            </a:r>
            <a:r>
              <a:rPr lang="en-US" altLang="zh-CN" sz="3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.</a:t>
            </a:r>
            <a:endParaRPr lang="en-US" altLang="zh-CN" sz="3600" dirty="0">
              <a:solidFill>
                <a:schemeClr val="accent5">
                  <a:lumMod val="50000"/>
                </a:schemeClr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pic>
        <p:nvPicPr>
          <p:cNvPr id="14" name="图片 1">
            <a:extLst>
              <a:ext uri="{FF2B5EF4-FFF2-40B4-BE49-F238E27FC236}">
                <a16:creationId xmlns:a16="http://schemas.microsoft.com/office/drawing/2014/main" id="{EE9CC710-4CE6-4D0A-9BA2-2B68307BB7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02" r="13406" b="10712"/>
          <a:stretch/>
        </p:blipFill>
        <p:spPr>
          <a:xfrm>
            <a:off x="5776687" y="4256894"/>
            <a:ext cx="2351314" cy="2601106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79AFB1E2-D053-477C-89EC-6CE734E44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763" y="3847799"/>
            <a:ext cx="3697561" cy="3431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63" y="1633539"/>
            <a:ext cx="4084674" cy="14509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5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</p:bldLst>
  </p:timing>
  <p:extLst mod="1">
    <p:ext uri="{E180D4A7-C9FB-4DFB-919C-405C955672EB}">
      <p14:showEvtLst xmlns:p14="http://schemas.microsoft.com/office/powerpoint/2010/main">
        <p14:playEvt time="19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89FDA36-AAC1-47AB-BFDD-CD62F04A9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7073324-45FD-48DD-BEBE-EC9E3E90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9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09CE88A-B0DD-45AD-B66D-754FBA9CD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5334000"/>
              <a:ext cx="12192000" cy="1524000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33BB7AE7-A748-4DA7-A856-4A71AEEAB276}"/>
              </a:ext>
            </a:extLst>
          </p:cNvPr>
          <p:cNvSpPr/>
          <p:nvPr/>
        </p:nvSpPr>
        <p:spPr>
          <a:xfrm>
            <a:off x="1565589" y="0"/>
            <a:ext cx="90854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49692B3-6F89-4C58-8CCB-A2E5696D1A9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t="10569" r="7524" b="12074"/>
          <a:stretch/>
        </p:blipFill>
        <p:spPr>
          <a:xfrm>
            <a:off x="4235962" y="-553370"/>
            <a:ext cx="3744686" cy="27793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204844">
            <a:off x="1455558" y="114051"/>
            <a:ext cx="2378713" cy="1879397"/>
          </a:xfrm>
          <a:prstGeom prst="rect">
            <a:avLst/>
          </a:prstGeom>
        </p:spPr>
      </p:pic>
      <p:pic>
        <p:nvPicPr>
          <p:cNvPr id="22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2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2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2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28" name="Twirly_Top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46175" y="-1190863"/>
            <a:ext cx="609600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47" y="1452284"/>
            <a:ext cx="10089754" cy="2712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0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1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B72021-C63B-4DB9-AFF4-C47CF666D5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D315CEC-9BA3-4F5B-8432-2A2865185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0"/>
              <a:ext cx="12192000" cy="762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57122A7-C3B5-4A76-86B9-96601925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2680252" y="1384852"/>
            <a:ext cx="6831496" cy="4088296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2891187" y="1524000"/>
            <a:ext cx="6412470" cy="3768535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19470" y="2335184"/>
            <a:ext cx="560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Bé</a:t>
            </a: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Mai </a:t>
            </a: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đã</a:t>
            </a: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lớn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F6378AD-D5FC-4601-9F59-29BF44A0417C}"/>
              </a:ext>
            </a:extLst>
          </p:cNvPr>
          <p:cNvSpPr/>
          <p:nvPr/>
        </p:nvSpPr>
        <p:spPr>
          <a:xfrm>
            <a:off x="4110179" y="3608521"/>
            <a:ext cx="175684" cy="696777"/>
          </a:xfrm>
          <a:prstGeom prst="rect">
            <a:avLst/>
          </a:prstGeom>
          <a:solidFill>
            <a:srgbClr val="F7D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824F6B7-BC31-414C-8215-98694AE649B4}"/>
              </a:ext>
            </a:extLst>
          </p:cNvPr>
          <p:cNvSpPr/>
          <p:nvPr/>
        </p:nvSpPr>
        <p:spPr>
          <a:xfrm>
            <a:off x="7954521" y="3608523"/>
            <a:ext cx="175684" cy="696777"/>
          </a:xfrm>
          <a:prstGeom prst="rect">
            <a:avLst/>
          </a:prstGeom>
          <a:solidFill>
            <a:srgbClr val="F7D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梯形 24">
            <a:extLst>
              <a:ext uri="{FF2B5EF4-FFF2-40B4-BE49-F238E27FC236}">
                <a16:creationId xmlns:a16="http://schemas.microsoft.com/office/drawing/2014/main" id="{F412C5C6-DFB3-4306-84C3-1569869030D9}"/>
              </a:ext>
            </a:extLst>
          </p:cNvPr>
          <p:cNvSpPr/>
          <p:nvPr/>
        </p:nvSpPr>
        <p:spPr>
          <a:xfrm rot="7748098">
            <a:off x="2157438" y="1196118"/>
            <a:ext cx="362619" cy="424070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A372C74C-1AF6-4969-893F-CEE70E9C4537}"/>
              </a:ext>
            </a:extLst>
          </p:cNvPr>
          <p:cNvSpPr/>
          <p:nvPr/>
        </p:nvSpPr>
        <p:spPr>
          <a:xfrm rot="9634076">
            <a:off x="2560788" y="1114336"/>
            <a:ext cx="217512" cy="329446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576B36-E3A9-46B8-B0FF-2CE8C3D029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7" t="3533" r="16522" b="9728"/>
          <a:stretch/>
        </p:blipFill>
        <p:spPr>
          <a:xfrm>
            <a:off x="9053291" y="1517939"/>
            <a:ext cx="2710927" cy="3822121"/>
          </a:xfrm>
          <a:prstGeom prst="rect">
            <a:avLst/>
          </a:prstGeom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19470" y="1559785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Bài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4577412" y="3539953"/>
            <a:ext cx="3135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Tiết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3, 4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853970" y="160351"/>
            <a:ext cx="8796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…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…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…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2021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69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/>
      <p:bldP spid="20" grpId="0" animBg="1"/>
      <p:bldP spid="21" grpId="0" animBg="1"/>
      <p:bldP spid="17" grpId="0"/>
      <p:bldP spid="28" grpId="0"/>
      <p:bldP spid="23" grpId="0"/>
    </p:bldLst>
  </p:timing>
  <p:extLst mod="1">
    <p:ext uri="{E180D4A7-C9FB-4DFB-919C-405C955672EB}">
      <p14:showEvtLst xmlns:p14="http://schemas.microsoft.com/office/powerpoint/2010/main">
        <p14:playEvt time="19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B72021-C63B-4DB9-AFF4-C47CF666D5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D315CEC-9BA3-4F5B-8432-2A2865185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0"/>
              <a:ext cx="12192000" cy="762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57122A7-C3B5-4A76-86B9-96601925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2680252" y="1384852"/>
            <a:ext cx="6831496" cy="4088296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2891187" y="1524000"/>
            <a:ext cx="6412470" cy="3768535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35044" y="2843465"/>
            <a:ext cx="51493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Luyện</a:t>
            </a:r>
            <a:r>
              <a:rPr lang="en-US" altLang="zh-CN" sz="72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72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viết</a:t>
            </a:r>
            <a:r>
              <a:rPr lang="en-US" altLang="zh-CN" sz="72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72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chữ</a:t>
            </a:r>
            <a:r>
              <a:rPr lang="en-US" altLang="zh-CN" sz="72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72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al" panose="020B0604020202020204" pitchFamily="34" charset="0"/>
              </a:rPr>
              <a:t>A</a:t>
            </a:r>
            <a:r>
              <a:rPr lang="en-US" altLang="zh-CN" sz="72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72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hoa</a:t>
            </a:r>
            <a:endParaRPr lang="zh-CN" altLang="en-US" sz="72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sp>
        <p:nvSpPr>
          <p:cNvPr id="25" name="梯形 24">
            <a:extLst>
              <a:ext uri="{FF2B5EF4-FFF2-40B4-BE49-F238E27FC236}">
                <a16:creationId xmlns:a16="http://schemas.microsoft.com/office/drawing/2014/main" id="{F412C5C6-DFB3-4306-84C3-1569869030D9}"/>
              </a:ext>
            </a:extLst>
          </p:cNvPr>
          <p:cNvSpPr/>
          <p:nvPr/>
        </p:nvSpPr>
        <p:spPr>
          <a:xfrm rot="7748098">
            <a:off x="2157438" y="1196118"/>
            <a:ext cx="362619" cy="424070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A372C74C-1AF6-4969-893F-CEE70E9C4537}"/>
              </a:ext>
            </a:extLst>
          </p:cNvPr>
          <p:cNvSpPr/>
          <p:nvPr/>
        </p:nvSpPr>
        <p:spPr>
          <a:xfrm rot="9634076">
            <a:off x="2560788" y="1114336"/>
            <a:ext cx="217512" cy="329446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294740" y="1377536"/>
            <a:ext cx="5602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1</a:t>
            </a:r>
            <a:endParaRPr lang="zh-CN" altLang="en-US" sz="96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74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/>
      <p:bldP spid="17" grpId="0"/>
    </p:bldLst>
  </p:timing>
  <p:extLst mod="1">
    <p:ext uri="{E180D4A7-C9FB-4DFB-919C-405C955672EB}">
      <p14:showEvtLst xmlns:p14="http://schemas.microsoft.com/office/powerpoint/2010/main">
        <p14:playEvt time="19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89FDA36-AAC1-47AB-BFDD-CD62F04A9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7073324-45FD-48DD-BEBE-EC9E3E90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9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09CE88A-B0DD-45AD-B66D-754FBA9CD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5334000"/>
              <a:ext cx="12192000" cy="1524000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33BB7AE7-A748-4DA7-A856-4A71AEEAB276}"/>
              </a:ext>
            </a:extLst>
          </p:cNvPr>
          <p:cNvSpPr/>
          <p:nvPr/>
        </p:nvSpPr>
        <p:spPr>
          <a:xfrm>
            <a:off x="872836" y="0"/>
            <a:ext cx="107286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6321CEB-0DCC-4CDF-A8E8-0345928E34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C063D5-55AA-4405-91D7-A5F364475A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60CB40-A0C8-4F60-965E-1926FA6E262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4848" y="2912081"/>
            <a:ext cx="717709" cy="610816"/>
          </a:xfrm>
          <a:prstGeom prst="rect">
            <a:avLst/>
          </a:prstGeom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91886" y="414096"/>
            <a:ext cx="523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Quan</a:t>
            </a:r>
            <a:r>
              <a:rPr lang="en-US" altLang="zh-CN" sz="36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sát</a:t>
            </a:r>
            <a:r>
              <a:rPr lang="en-US" altLang="zh-CN" sz="36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chữ</a:t>
            </a:r>
            <a:r>
              <a:rPr lang="en-US" altLang="zh-CN" sz="36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A </a:t>
            </a:r>
            <a:r>
              <a:rPr lang="en-US" altLang="zh-CN" sz="36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hoa</a:t>
            </a:r>
            <a:endParaRPr lang="zh-CN" altLang="en-US" sz="36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sp>
        <p:nvSpPr>
          <p:cNvPr id="2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605901" y="5697319"/>
            <a:ext cx="4319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Cách</a:t>
            </a:r>
            <a:r>
              <a:rPr lang="en-US" altLang="zh-CN" sz="36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viết</a:t>
            </a:r>
            <a:endParaRPr lang="zh-CN" altLang="en-US" sz="36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pic>
        <p:nvPicPr>
          <p:cNvPr id="1026" name="Picture 2" descr="Chữ mẫu cỡ nhỏ viết ho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22354" r="11495" b="22177"/>
          <a:stretch/>
        </p:blipFill>
        <p:spPr bwMode="auto">
          <a:xfrm>
            <a:off x="2087401" y="2025266"/>
            <a:ext cx="3312411" cy="331953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 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2"/>
          <a:srcRect l="7460" t="-635" r="7672" b="14710"/>
          <a:stretch/>
        </p:blipFill>
        <p:spPr>
          <a:xfrm>
            <a:off x="6206591" y="437503"/>
            <a:ext cx="5061981" cy="5125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3911" y="477552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86424" y="3773584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31864" y="2766977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63332" y="1765036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745847" y="518010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22755" y="4177595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22755" y="3175088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741083" y="217020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415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  <p:bldP spid="6" grpId="0"/>
      <p:bldP spid="16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89FDA36-AAC1-47AB-BFDD-CD62F04A9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7073324-45FD-48DD-BEBE-EC9E3E90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9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09CE88A-B0DD-45AD-B66D-754FBA9CD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5334000"/>
              <a:ext cx="12192000" cy="1524000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33BB7AE7-A748-4DA7-A856-4A71AEEAB276}"/>
              </a:ext>
            </a:extLst>
          </p:cNvPr>
          <p:cNvSpPr/>
          <p:nvPr/>
        </p:nvSpPr>
        <p:spPr>
          <a:xfrm>
            <a:off x="501445" y="0"/>
            <a:ext cx="111000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AC063D5-55AA-4405-91D7-A5F364475A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-902955" y="5346688"/>
            <a:ext cx="1775791" cy="1511312"/>
          </a:xfrm>
          <a:prstGeom prst="rect">
            <a:avLst/>
          </a:prstGeom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72836" y="348293"/>
            <a:ext cx="10609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</a:rPr>
              <a:t>Viết</a:t>
            </a:r>
            <a:r>
              <a:rPr lang="zh-CN" altLang="en-US" sz="4400" dirty="0">
                <a:solidFill>
                  <a:srgbClr val="C00000"/>
                </a:solidFill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</a:rPr>
              <a:t>câu</a:t>
            </a:r>
            <a:r>
              <a:rPr lang="zh-CN" altLang="en-US" sz="4400" dirty="0">
                <a:solidFill>
                  <a:srgbClr val="C00000"/>
                </a:solidFill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</a:rPr>
              <a:t>ứng</a:t>
            </a:r>
            <a:r>
              <a:rPr lang="zh-CN" altLang="en-US" sz="4400" dirty="0">
                <a:solidFill>
                  <a:srgbClr val="C00000"/>
                </a:solidFill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</a:rPr>
              <a:t>dụng</a:t>
            </a:r>
            <a:r>
              <a:rPr lang="en-US" altLang="zh-CN" sz="4400" dirty="0">
                <a:solidFill>
                  <a:srgbClr val="C00000"/>
                </a:solidFill>
              </a:rPr>
              <a:t>: </a:t>
            </a:r>
            <a:r>
              <a:rPr lang="en-US" altLang="zh-CN" sz="4400" dirty="0" err="1">
                <a:solidFill>
                  <a:srgbClr val="C00000"/>
                </a:solidFill>
              </a:rPr>
              <a:t>Anh</a:t>
            </a:r>
            <a:r>
              <a:rPr lang="zh-CN" altLang="en-US" sz="4400" dirty="0">
                <a:solidFill>
                  <a:srgbClr val="C00000"/>
                </a:solidFill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</a:rPr>
              <a:t>em</a:t>
            </a:r>
            <a:r>
              <a:rPr lang="zh-CN" altLang="en-US" sz="4400" dirty="0">
                <a:solidFill>
                  <a:srgbClr val="C00000"/>
                </a:solidFill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</a:rPr>
              <a:t>thuận</a:t>
            </a:r>
            <a:r>
              <a:rPr lang="zh-CN" altLang="en-US" sz="4400" dirty="0">
                <a:solidFill>
                  <a:srgbClr val="C00000"/>
                </a:solidFill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</a:rPr>
              <a:t>hoà</a:t>
            </a:r>
            <a:endParaRPr lang="zh-CN" altLang="en-US" sz="4400" dirty="0">
              <a:solidFill>
                <a:srgbClr val="C00000"/>
              </a:solidFill>
            </a:endParaRPr>
          </a:p>
        </p:txBody>
      </p:sp>
      <p:pic>
        <p:nvPicPr>
          <p:cNvPr id="28" name="Picture 2" descr="Chữ mẫu cỡ nhỏ viết ho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22354" r="11495" b="22177"/>
          <a:stretch/>
        </p:blipFill>
        <p:spPr bwMode="auto">
          <a:xfrm>
            <a:off x="659056" y="2404848"/>
            <a:ext cx="1889513" cy="189357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17506" r="21043" b="12952"/>
          <a:stretch/>
        </p:blipFill>
        <p:spPr>
          <a:xfrm>
            <a:off x="3034145" y="2305617"/>
            <a:ext cx="7765223" cy="2092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2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B72021-C63B-4DB9-AFF4-C47CF666D5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D315CEC-9BA3-4F5B-8432-2A2865185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0"/>
              <a:ext cx="12192000" cy="762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57122A7-C3B5-4A76-86B9-96601925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2680252" y="1384852"/>
            <a:ext cx="6831496" cy="4088296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2891187" y="1524000"/>
            <a:ext cx="6412470" cy="3768535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646038" y="3159727"/>
            <a:ext cx="5149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Luyện</a:t>
            </a:r>
            <a:r>
              <a:rPr lang="en-US" altLang="zh-CN" sz="72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72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từ</a:t>
            </a:r>
            <a:endParaRPr lang="zh-CN" altLang="en-US" sz="72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sp>
        <p:nvSpPr>
          <p:cNvPr id="25" name="梯形 24">
            <a:extLst>
              <a:ext uri="{FF2B5EF4-FFF2-40B4-BE49-F238E27FC236}">
                <a16:creationId xmlns:a16="http://schemas.microsoft.com/office/drawing/2014/main" id="{F412C5C6-DFB3-4306-84C3-1569869030D9}"/>
              </a:ext>
            </a:extLst>
          </p:cNvPr>
          <p:cNvSpPr/>
          <p:nvPr/>
        </p:nvSpPr>
        <p:spPr>
          <a:xfrm rot="7748098">
            <a:off x="2157438" y="1196118"/>
            <a:ext cx="362619" cy="424070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A372C74C-1AF6-4969-893F-CEE70E9C4537}"/>
              </a:ext>
            </a:extLst>
          </p:cNvPr>
          <p:cNvSpPr/>
          <p:nvPr/>
        </p:nvSpPr>
        <p:spPr>
          <a:xfrm rot="9634076">
            <a:off x="2560788" y="1114336"/>
            <a:ext cx="217512" cy="329446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19469" y="1680144"/>
            <a:ext cx="5602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2</a:t>
            </a:r>
            <a:endParaRPr lang="zh-CN" altLang="en-US" sz="80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3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/>
      <p:bldP spid="17" grpId="0"/>
    </p:bldLst>
  </p:timing>
  <p:extLst mod="1">
    <p:ext uri="{E180D4A7-C9FB-4DFB-919C-405C955672EB}">
      <p14:showEvtLst xmlns:p14="http://schemas.microsoft.com/office/powerpoint/2010/main">
        <p14:playEvt time="19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89FDA36-AAC1-47AB-BFDD-CD62F04A9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7073324-45FD-48DD-BEBE-EC9E3E90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9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09CE88A-B0DD-45AD-B66D-754FBA9CD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5334000"/>
              <a:ext cx="12192000" cy="1524000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33BB7AE7-A748-4DA7-A856-4A71AEEAB276}"/>
              </a:ext>
            </a:extLst>
          </p:cNvPr>
          <p:cNvSpPr/>
          <p:nvPr/>
        </p:nvSpPr>
        <p:spPr>
          <a:xfrm>
            <a:off x="872836" y="0"/>
            <a:ext cx="107286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6321CEB-0DCC-4CDF-A8E8-0345928E34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99552"/>
            <a:ext cx="1390650" cy="11835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l="35936" t="21756" r="35077" b="61676"/>
          <a:stretch/>
        </p:blipFill>
        <p:spPr>
          <a:xfrm>
            <a:off x="5382090" y="656746"/>
            <a:ext cx="1613793" cy="20498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-1399" t="43721" r="72412" b="41562"/>
          <a:stretch/>
        </p:blipFill>
        <p:spPr>
          <a:xfrm>
            <a:off x="946915" y="2549009"/>
            <a:ext cx="1830720" cy="20655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-232" t="65233" r="71245" b="20050"/>
          <a:stretch/>
        </p:blipFill>
        <p:spPr>
          <a:xfrm>
            <a:off x="2623391" y="4834330"/>
            <a:ext cx="1771117" cy="19982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/>
          <a:srcRect l="36145" t="65338" r="34868" b="19945"/>
          <a:stretch/>
        </p:blipFill>
        <p:spPr>
          <a:xfrm>
            <a:off x="5629505" y="4868688"/>
            <a:ext cx="1710212" cy="1929564"/>
          </a:xfrm>
          <a:prstGeom prst="rect">
            <a:avLst/>
          </a:prstGeom>
        </p:spPr>
      </p:pic>
      <p:sp>
        <p:nvSpPr>
          <p:cNvPr id="3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922635" y="-6876"/>
            <a:ext cx="10685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+mj-lt"/>
              </a:rPr>
              <a:t>Bài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tập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>
                <a:latin typeface="+mj-lt"/>
              </a:rPr>
              <a:t>3: </a:t>
            </a:r>
            <a:r>
              <a:rPr lang="en-US" altLang="zh-CN" sz="2800" dirty="0" err="1">
                <a:latin typeface="+mj-lt"/>
              </a:rPr>
              <a:t>Chọn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tên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gọi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cho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mỗi</a:t>
            </a:r>
            <a:r>
              <a:rPr lang="zh-CN" altLang="en-US" sz="2800" dirty="0">
                <a:latin typeface="+mj-lt"/>
              </a:rPr>
              <a:t> </a:t>
            </a:r>
            <a:r>
              <a:rPr lang="vi-VN" altLang="zh-CN" sz="2800" dirty="0">
                <a:latin typeface="+mj-lt"/>
              </a:rPr>
              <a:t>người, mỗi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vật</a:t>
            </a:r>
            <a:r>
              <a:rPr lang="en-US" altLang="zh-CN" sz="2800" dirty="0">
                <a:latin typeface="+mj-lt"/>
              </a:rPr>
              <a:t>, </a:t>
            </a:r>
            <a:r>
              <a:rPr lang="en-US" altLang="zh-CN" sz="2800" dirty="0" err="1">
                <a:latin typeface="+mj-lt"/>
              </a:rPr>
              <a:t>mỗi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việc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trong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từng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bức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tranh</a:t>
            </a:r>
            <a:r>
              <a:rPr lang="en-US" altLang="zh-CN" sz="2800" dirty="0">
                <a:latin typeface="+mj-lt"/>
              </a:rPr>
              <a:t>: </a:t>
            </a:r>
            <a:endParaRPr lang="zh-CN" altLang="en-US" sz="2800" dirty="0">
              <a:latin typeface="+mj-lt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t="22944" r="71013" b="62339"/>
          <a:stretch/>
        </p:blipFill>
        <p:spPr>
          <a:xfrm>
            <a:off x="2437118" y="780445"/>
            <a:ext cx="1877883" cy="183543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/>
          <a:srcRect l="71577" t="21889" r="-564" b="61543"/>
          <a:stretch/>
        </p:blipFill>
        <p:spPr>
          <a:xfrm>
            <a:off x="8319093" y="598346"/>
            <a:ext cx="1620642" cy="205854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/>
          <a:srcRect l="45185" t="39001" r="4568" b="38264"/>
          <a:stretch/>
        </p:blipFill>
        <p:spPr>
          <a:xfrm>
            <a:off x="9529109" y="2536730"/>
            <a:ext cx="2079308" cy="20906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827189" y="2698033"/>
            <a:ext cx="2197118" cy="553933"/>
            <a:chOff x="2860285" y="2671743"/>
            <a:chExt cx="2197118" cy="553933"/>
          </a:xfrm>
        </p:grpSpPr>
        <p:grpSp>
          <p:nvGrpSpPr>
            <p:cNvPr id="14" name="Group 13"/>
            <p:cNvGrpSpPr/>
            <p:nvPr/>
          </p:nvGrpSpPr>
          <p:grpSpPr>
            <a:xfrm>
              <a:off x="2860285" y="2683283"/>
              <a:ext cx="2135578" cy="542393"/>
              <a:chOff x="2860285" y="2683283"/>
              <a:chExt cx="2135578" cy="542393"/>
            </a:xfrm>
          </p:grpSpPr>
          <p:pic>
            <p:nvPicPr>
              <p:cNvPr id="2052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8" y="2706594"/>
                <a:ext cx="2031385" cy="5190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0285" y="2683283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308555" y="2671743"/>
              <a:ext cx="1748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b</a:t>
              </a:r>
              <a:r>
                <a:rPr lang="en-US" altLang="zh-CN" sz="2800" dirty="0" err="1" smtClean="0">
                  <a:latin typeface="+mj-lt"/>
                  <a:ea typeface="仓耳今楷05-6763 W05" panose="02020400000000000000" pitchFamily="18" charset="-122"/>
                </a:rPr>
                <a:t>ạn</a:t>
              </a:r>
              <a:r>
                <a:rPr lang="en-US" altLang="zh-CN" sz="2800" dirty="0" smtClean="0"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 smtClean="0">
                  <a:latin typeface="+mj-lt"/>
                  <a:ea typeface="仓耳今楷05-6763 W05" panose="02020400000000000000" pitchFamily="18" charset="-122"/>
                </a:rPr>
                <a:t>nam</a:t>
              </a:r>
              <a:endParaRPr lang="en-US" altLang="zh-CN" sz="2800" dirty="0" smtClean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634002" y="3285726"/>
            <a:ext cx="2132865" cy="523220"/>
            <a:chOff x="2925279" y="2651543"/>
            <a:chExt cx="2132865" cy="523220"/>
          </a:xfrm>
        </p:grpSpPr>
        <p:grpSp>
          <p:nvGrpSpPr>
            <p:cNvPr id="45" name="Group 44"/>
            <p:cNvGrpSpPr/>
            <p:nvPr/>
          </p:nvGrpSpPr>
          <p:grpSpPr>
            <a:xfrm>
              <a:off x="2925279" y="2657860"/>
              <a:ext cx="2070584" cy="513391"/>
              <a:chOff x="2925279" y="2657860"/>
              <a:chExt cx="2070584" cy="513391"/>
            </a:xfrm>
          </p:grpSpPr>
          <p:pic>
            <p:nvPicPr>
              <p:cNvPr id="47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8" y="2706594"/>
                <a:ext cx="2031385" cy="464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5279" y="2657860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309296" y="2651543"/>
              <a:ext cx="1748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 smtClean="0">
                  <a:latin typeface="+mj-lt"/>
                  <a:ea typeface="仓耳今楷05-6763 W05" panose="02020400000000000000" pitchFamily="18" charset="-122"/>
                </a:rPr>
                <a:t>mớ</a:t>
              </a:r>
              <a:r>
                <a:rPr lang="en-US" altLang="zh-CN" sz="2800" dirty="0" smtClean="0"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 smtClean="0">
                  <a:latin typeface="+mj-lt"/>
                  <a:ea typeface="仓耳今楷05-6763 W05" panose="02020400000000000000" pitchFamily="18" charset="-122"/>
                </a:rPr>
                <a:t>rau</a:t>
              </a:r>
              <a:endParaRPr lang="en-US" altLang="zh-CN" sz="2800" dirty="0" smtClean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901573" y="3892231"/>
            <a:ext cx="1934608" cy="564787"/>
            <a:chOff x="2938155" y="2639095"/>
            <a:chExt cx="1857223" cy="564787"/>
          </a:xfrm>
        </p:grpSpPr>
        <p:grpSp>
          <p:nvGrpSpPr>
            <p:cNvPr id="50" name="Group 49"/>
            <p:cNvGrpSpPr/>
            <p:nvPr/>
          </p:nvGrpSpPr>
          <p:grpSpPr>
            <a:xfrm>
              <a:off x="2938155" y="2639095"/>
              <a:ext cx="1857223" cy="530476"/>
              <a:chOff x="2938155" y="2639095"/>
              <a:chExt cx="1857223" cy="530476"/>
            </a:xfrm>
          </p:grpSpPr>
          <p:pic>
            <p:nvPicPr>
              <p:cNvPr id="52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9" y="2706594"/>
                <a:ext cx="1830899" cy="462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8155" y="2639095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199228" y="2680662"/>
              <a:ext cx="1544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 smtClean="0">
                  <a:latin typeface="+mj-lt"/>
                  <a:ea typeface="仓耳今楷05-6763 W05" panose="02020400000000000000" pitchFamily="18" charset="-122"/>
                </a:rPr>
                <a:t>đá</a:t>
              </a:r>
              <a:r>
                <a:rPr lang="en-US" altLang="zh-CN" sz="2800" dirty="0" smtClean="0"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 smtClean="0">
                  <a:latin typeface="+mj-lt"/>
                  <a:ea typeface="仓耳今楷05-6763 W05" panose="02020400000000000000" pitchFamily="18" charset="-122"/>
                </a:rPr>
                <a:t>bóng</a:t>
              </a:r>
              <a:endParaRPr lang="en-US" altLang="zh-CN" sz="2800" dirty="0" smtClean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725474" y="4391395"/>
            <a:ext cx="2134933" cy="580464"/>
            <a:chOff x="2920543" y="2620239"/>
            <a:chExt cx="2134933" cy="580464"/>
          </a:xfrm>
        </p:grpSpPr>
        <p:grpSp>
          <p:nvGrpSpPr>
            <p:cNvPr id="55" name="Group 54"/>
            <p:cNvGrpSpPr/>
            <p:nvPr/>
          </p:nvGrpSpPr>
          <p:grpSpPr>
            <a:xfrm>
              <a:off x="2920543" y="2620239"/>
              <a:ext cx="2075320" cy="549332"/>
              <a:chOff x="2920543" y="2620239"/>
              <a:chExt cx="2075320" cy="549332"/>
            </a:xfrm>
          </p:grpSpPr>
          <p:pic>
            <p:nvPicPr>
              <p:cNvPr id="57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8" y="2706594"/>
                <a:ext cx="2031385" cy="462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0543" y="2620239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6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306628" y="2677483"/>
              <a:ext cx="1748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c</a:t>
              </a:r>
              <a:r>
                <a:rPr lang="en-US" altLang="zh-CN" sz="2800" dirty="0" err="1" smtClean="0">
                  <a:latin typeface="+mj-lt"/>
                  <a:ea typeface="仓耳今楷05-6763 W05" panose="02020400000000000000" pitchFamily="18" charset="-122"/>
                </a:rPr>
                <a:t>ái</a:t>
              </a:r>
              <a:r>
                <a:rPr lang="en-US" altLang="zh-CN" sz="2800" dirty="0" smtClean="0"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 smtClean="0">
                  <a:latin typeface="+mj-lt"/>
                  <a:ea typeface="仓耳今楷05-6763 W05" panose="02020400000000000000" pitchFamily="18" charset="-122"/>
                </a:rPr>
                <a:t>chổi</a:t>
              </a:r>
              <a:endParaRPr lang="en-US" altLang="zh-CN" sz="2800" dirty="0" smtClean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639242" y="2708956"/>
            <a:ext cx="2097445" cy="554990"/>
            <a:chOff x="2901902" y="2670686"/>
            <a:chExt cx="2097445" cy="554990"/>
          </a:xfrm>
        </p:grpSpPr>
        <p:grpSp>
          <p:nvGrpSpPr>
            <p:cNvPr id="60" name="Group 59"/>
            <p:cNvGrpSpPr/>
            <p:nvPr/>
          </p:nvGrpSpPr>
          <p:grpSpPr>
            <a:xfrm>
              <a:off x="2901902" y="2670686"/>
              <a:ext cx="2093961" cy="554990"/>
              <a:chOff x="2901902" y="2670686"/>
              <a:chExt cx="2093961" cy="554990"/>
            </a:xfrm>
          </p:grpSpPr>
          <p:pic>
            <p:nvPicPr>
              <p:cNvPr id="62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8" y="2706594"/>
                <a:ext cx="2031385" cy="5190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1902" y="2670686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1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250499" y="2700771"/>
              <a:ext cx="1748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 smtClean="0">
                  <a:latin typeface="+mj-lt"/>
                  <a:ea typeface="仓耳今楷05-6763 W05" panose="02020400000000000000" pitchFamily="18" charset="-122"/>
                </a:rPr>
                <a:t>quét</a:t>
              </a:r>
              <a:endParaRPr lang="en-US" altLang="zh-CN" sz="2800" dirty="0" smtClean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379948" y="3270170"/>
            <a:ext cx="2157355" cy="550756"/>
            <a:chOff x="2900789" y="2624007"/>
            <a:chExt cx="2157355" cy="550756"/>
          </a:xfrm>
        </p:grpSpPr>
        <p:grpSp>
          <p:nvGrpSpPr>
            <p:cNvPr id="65" name="Group 64"/>
            <p:cNvGrpSpPr/>
            <p:nvPr/>
          </p:nvGrpSpPr>
          <p:grpSpPr>
            <a:xfrm>
              <a:off x="2900789" y="2624007"/>
              <a:ext cx="2095074" cy="547244"/>
              <a:chOff x="2900789" y="2624007"/>
              <a:chExt cx="2095074" cy="547244"/>
            </a:xfrm>
          </p:grpSpPr>
          <p:pic>
            <p:nvPicPr>
              <p:cNvPr id="67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8" y="2706594"/>
                <a:ext cx="2031385" cy="464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0789" y="2624007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6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309296" y="2651543"/>
              <a:ext cx="1748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n</a:t>
              </a:r>
              <a:r>
                <a:rPr lang="en-US" altLang="zh-CN" sz="2800" dirty="0" err="1" smtClean="0">
                  <a:latin typeface="+mj-lt"/>
                  <a:ea typeface="仓耳今楷05-6763 W05" panose="02020400000000000000" pitchFamily="18" charset="-122"/>
                </a:rPr>
                <a:t>hặt</a:t>
              </a:r>
              <a:r>
                <a:rPr lang="en-US" altLang="zh-CN" sz="2800" dirty="0" smtClean="0"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 smtClean="0">
                  <a:latin typeface="+mj-lt"/>
                  <a:ea typeface="仓耳今楷05-6763 W05" panose="02020400000000000000" pitchFamily="18" charset="-122"/>
                </a:rPr>
                <a:t>rau</a:t>
              </a:r>
              <a:endParaRPr lang="en-US" altLang="zh-CN" sz="2800" dirty="0" smtClean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635572" y="3914637"/>
            <a:ext cx="2097631" cy="523220"/>
            <a:chOff x="2901716" y="2649521"/>
            <a:chExt cx="2097631" cy="523220"/>
          </a:xfrm>
        </p:grpSpPr>
        <p:grpSp>
          <p:nvGrpSpPr>
            <p:cNvPr id="70" name="Group 69"/>
            <p:cNvGrpSpPr/>
            <p:nvPr/>
          </p:nvGrpSpPr>
          <p:grpSpPr>
            <a:xfrm>
              <a:off x="2901716" y="2653246"/>
              <a:ext cx="2094147" cy="516325"/>
              <a:chOff x="2901716" y="2653246"/>
              <a:chExt cx="2094147" cy="516325"/>
            </a:xfrm>
          </p:grpSpPr>
          <p:pic>
            <p:nvPicPr>
              <p:cNvPr id="72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8" y="2706594"/>
                <a:ext cx="2031385" cy="462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1716" y="2653246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1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250499" y="2649521"/>
              <a:ext cx="1748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q</a:t>
              </a:r>
              <a:r>
                <a:rPr lang="en-US" altLang="zh-CN" sz="2800" dirty="0" err="1" smtClean="0">
                  <a:latin typeface="+mj-lt"/>
                  <a:ea typeface="仓耳今楷05-6763 W05" panose="02020400000000000000" pitchFamily="18" charset="-122"/>
                </a:rPr>
                <a:t>uả</a:t>
              </a:r>
              <a:r>
                <a:rPr lang="en-US" altLang="zh-CN" sz="2800" dirty="0" smtClean="0"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 smtClean="0">
                  <a:latin typeface="+mj-lt"/>
                  <a:ea typeface="仓耳今楷05-6763 W05" panose="02020400000000000000" pitchFamily="18" charset="-122"/>
                </a:rPr>
                <a:t>bóng</a:t>
              </a:r>
              <a:endParaRPr lang="en-US" altLang="zh-CN" sz="2800" dirty="0" smtClean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480232" y="4429461"/>
            <a:ext cx="2143251" cy="544808"/>
            <a:chOff x="2904865" y="2646325"/>
            <a:chExt cx="2143251" cy="544808"/>
          </a:xfrm>
        </p:grpSpPr>
        <p:grpSp>
          <p:nvGrpSpPr>
            <p:cNvPr id="75" name="Group 74"/>
            <p:cNvGrpSpPr/>
            <p:nvPr/>
          </p:nvGrpSpPr>
          <p:grpSpPr>
            <a:xfrm>
              <a:off x="2904865" y="2646325"/>
              <a:ext cx="2090998" cy="523246"/>
              <a:chOff x="2904865" y="2646325"/>
              <a:chExt cx="2090998" cy="523246"/>
            </a:xfrm>
          </p:grpSpPr>
          <p:pic>
            <p:nvPicPr>
              <p:cNvPr id="77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8" y="2706594"/>
                <a:ext cx="2031385" cy="462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4865" y="2646325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6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299268" y="2667913"/>
              <a:ext cx="1748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b</a:t>
              </a:r>
              <a:r>
                <a:rPr lang="en-US" altLang="zh-CN" sz="2800" dirty="0" err="1" smtClean="0">
                  <a:latin typeface="+mj-lt"/>
                  <a:ea typeface="仓耳今楷05-6763 W05" panose="02020400000000000000" pitchFamily="18" charset="-122"/>
                </a:rPr>
                <a:t>ạn</a:t>
              </a:r>
              <a:r>
                <a:rPr lang="en-US" altLang="zh-CN" sz="2800" dirty="0" smtClean="0"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 smtClean="0">
                  <a:latin typeface="+mj-lt"/>
                  <a:ea typeface="仓耳今楷05-6763 W05" panose="02020400000000000000" pitchFamily="18" charset="-122"/>
                </a:rPr>
                <a:t>nữ</a:t>
              </a:r>
              <a:endParaRPr lang="en-US" altLang="zh-CN" sz="2800" dirty="0" smtClean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l="70424" t="64593" r="589" b="19171"/>
          <a:stretch/>
        </p:blipFill>
        <p:spPr>
          <a:xfrm>
            <a:off x="8645910" y="4654550"/>
            <a:ext cx="1671319" cy="2080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21601 0.5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7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-0.29388 0.119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00794 0.440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0.2026 -0.463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-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2793 -0.18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27396 0.4655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45546 -0.495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3" y="-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47526 -0.4840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B72021-C63B-4DB9-AFF4-C47CF666D5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D315CEC-9BA3-4F5B-8432-2A2865185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0"/>
              <a:ext cx="12192000" cy="762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57122A7-C3B5-4A76-86B9-96601925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2680252" y="1384852"/>
            <a:ext cx="6831496" cy="4088296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2891187" y="1524000"/>
            <a:ext cx="6412470" cy="3768535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646038" y="3159727"/>
            <a:ext cx="5149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Luyện</a:t>
            </a:r>
            <a:r>
              <a:rPr lang="en-US" altLang="zh-CN" sz="80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80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câu</a:t>
            </a:r>
            <a:endParaRPr lang="zh-CN" altLang="en-US" sz="80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sp>
        <p:nvSpPr>
          <p:cNvPr id="25" name="梯形 24">
            <a:extLst>
              <a:ext uri="{FF2B5EF4-FFF2-40B4-BE49-F238E27FC236}">
                <a16:creationId xmlns:a16="http://schemas.microsoft.com/office/drawing/2014/main" id="{F412C5C6-DFB3-4306-84C3-1569869030D9}"/>
              </a:ext>
            </a:extLst>
          </p:cNvPr>
          <p:cNvSpPr/>
          <p:nvPr/>
        </p:nvSpPr>
        <p:spPr>
          <a:xfrm rot="7748098">
            <a:off x="2157438" y="1196118"/>
            <a:ext cx="362619" cy="424070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A372C74C-1AF6-4969-893F-CEE70E9C4537}"/>
              </a:ext>
            </a:extLst>
          </p:cNvPr>
          <p:cNvSpPr/>
          <p:nvPr/>
        </p:nvSpPr>
        <p:spPr>
          <a:xfrm rot="9634076">
            <a:off x="2560788" y="1114336"/>
            <a:ext cx="217512" cy="329446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19469" y="1680144"/>
            <a:ext cx="5602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3</a:t>
            </a:r>
            <a:endParaRPr lang="zh-CN" altLang="en-US" sz="88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55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/>
      <p:bldP spid="17" grpId="0"/>
    </p:bldLst>
  </p:timing>
  <p:extLst mod="1">
    <p:ext uri="{E180D4A7-C9FB-4DFB-919C-405C955672EB}">
      <p14:showEvtLst xmlns:p14="http://schemas.microsoft.com/office/powerpoint/2010/main">
        <p14:playEvt time="19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551543" y="108802"/>
            <a:ext cx="7953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u="sng" dirty="0" err="1"/>
              <a:t>Bài</a:t>
            </a:r>
            <a:r>
              <a:rPr lang="zh-CN" altLang="en-US" sz="2800" b="1" u="sng" dirty="0"/>
              <a:t> </a:t>
            </a:r>
            <a:r>
              <a:rPr lang="en-US" altLang="zh-CN" sz="2800" b="1" u="sng" dirty="0" err="1"/>
              <a:t>tập</a:t>
            </a:r>
            <a:r>
              <a:rPr lang="zh-CN" altLang="en-US" sz="2800" b="1" u="sng" dirty="0"/>
              <a:t> </a:t>
            </a:r>
            <a:r>
              <a:rPr lang="en-US" altLang="zh-CN" sz="2800" b="1" u="sng" dirty="0"/>
              <a:t>4: </a:t>
            </a:r>
            <a:r>
              <a:rPr lang="en-US" altLang="zh-CN" sz="2800" b="1" dirty="0" err="1"/>
              <a:t>Đặt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1 </a:t>
            </a:r>
            <a:r>
              <a:rPr lang="en-US" altLang="zh-CN" sz="2800" b="1" dirty="0" err="1"/>
              <a:t>câu</a:t>
            </a:r>
            <a:r>
              <a:rPr lang="zh-CN" altLang="en-US" sz="2800" b="1" dirty="0"/>
              <a:t> </a:t>
            </a:r>
            <a:r>
              <a:rPr lang="en-US" altLang="zh-CN" sz="2800" b="1" dirty="0" err="1"/>
              <a:t>có</a:t>
            </a:r>
            <a:r>
              <a:rPr lang="zh-CN" altLang="en-US" sz="2800" b="1" dirty="0"/>
              <a:t> </a:t>
            </a:r>
            <a:r>
              <a:rPr lang="en-US" altLang="zh-CN" sz="2800" b="1" dirty="0" err="1"/>
              <a:t>từ</a:t>
            </a:r>
            <a:r>
              <a:rPr lang="zh-CN" altLang="en-US" sz="2800" b="1" dirty="0"/>
              <a:t> </a:t>
            </a:r>
            <a:r>
              <a:rPr lang="en-US" altLang="zh-CN" sz="2800" b="1" dirty="0" err="1"/>
              <a:t>ngữ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ở</a:t>
            </a:r>
            <a:r>
              <a:rPr lang="zh-CN" altLang="en-US" sz="2800" b="1" dirty="0"/>
              <a:t> </a:t>
            </a:r>
            <a:r>
              <a:rPr lang="en-US" altLang="zh-CN" sz="2800" b="1" dirty="0" err="1"/>
              <a:t>bài</a:t>
            </a:r>
            <a:r>
              <a:rPr lang="zh-CN" altLang="en-US" sz="2800" b="1" dirty="0"/>
              <a:t> </a:t>
            </a:r>
            <a:r>
              <a:rPr lang="en-US" altLang="zh-CN" sz="2800" b="1" dirty="0" err="1"/>
              <a:t>tập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3</a:t>
            </a:r>
            <a:endParaRPr lang="zh-CN" alt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0417"/>
          <a:stretch/>
        </p:blipFill>
        <p:spPr>
          <a:xfrm>
            <a:off x="0" y="675564"/>
            <a:ext cx="12192000" cy="6182436"/>
          </a:xfrm>
          <a:prstGeom prst="rect">
            <a:avLst/>
          </a:prstGeom>
        </p:spPr>
      </p:pic>
      <p:sp>
        <p:nvSpPr>
          <p:cNvPr id="21" name="矩形: 圆角 17">
            <a:extLst>
              <a:ext uri="{FF2B5EF4-FFF2-40B4-BE49-F238E27FC236}">
                <a16:creationId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3309257" y="3090889"/>
            <a:ext cx="5354350" cy="944082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309257" y="3262543"/>
            <a:ext cx="525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</a:rPr>
              <a:t>Mẫu</a:t>
            </a:r>
            <a:r>
              <a:rPr lang="en-US" altLang="zh-CN" sz="3200" dirty="0">
                <a:solidFill>
                  <a:srgbClr val="FF0000"/>
                </a:solidFill>
              </a:rPr>
              <a:t>: </a:t>
            </a:r>
            <a:r>
              <a:rPr lang="en-US" altLang="zh-CN" sz="3200" dirty="0" err="1"/>
              <a:t>Phong</a:t>
            </a:r>
            <a:r>
              <a:rPr lang="zh-CN" altLang="en-US" sz="3200" dirty="0"/>
              <a:t> </a:t>
            </a:r>
            <a:r>
              <a:rPr lang="en-US" altLang="zh-CN" sz="3200" dirty="0" err="1"/>
              <a:t>đang</a:t>
            </a:r>
            <a:r>
              <a:rPr lang="zh-CN" altLang="en-US" sz="3200" dirty="0"/>
              <a:t> </a:t>
            </a:r>
            <a:r>
              <a:rPr lang="en-US" altLang="zh-CN" sz="3200" dirty="0" err="1"/>
              <a:t>quét</a:t>
            </a:r>
            <a:r>
              <a:rPr lang="zh-CN" altLang="en-US" sz="3200" dirty="0"/>
              <a:t> </a:t>
            </a:r>
            <a:r>
              <a:rPr lang="en-US" altLang="zh-CN" sz="3200" dirty="0" err="1"/>
              <a:t>nhà</a:t>
            </a:r>
            <a:r>
              <a:rPr lang="en-US" altLang="zh-CN" sz="3200" dirty="0"/>
              <a:t>.</a:t>
            </a:r>
            <a:endParaRPr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1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3" grpId="0"/>
    </p:bldLst>
  </p:timing>
  <p:extLst mod="1">
    <p:ext uri="{E180D4A7-C9FB-4DFB-919C-405C955672EB}">
      <p14:showEvtLst xmlns:p14="http://schemas.microsoft.com/office/powerpoint/2010/main">
        <p14:playEvt time="19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六一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1.4|0.8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1.4|0.8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0.9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1.4|0.8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1.4|0.8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1.4|0.8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7|0.8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7|0.8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1.4|0.8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7|0.8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1.4|0.8|1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148</Words>
  <Application>Microsoft Office PowerPoint</Application>
  <PresentationFormat>Widescreen</PresentationFormat>
  <Paragraphs>44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仓耳今楷05-6763 W05</vt:lpstr>
      <vt:lpstr>等线</vt:lpstr>
      <vt:lpstr>Arial</vt:lpstr>
      <vt:lpstr>Times New Roman</vt:lpstr>
      <vt:lpstr>Calibri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六一</dc:title>
  <dc:creator>lenovo</dc:creator>
  <cp:lastModifiedBy>Admin</cp:lastModifiedBy>
  <cp:revision>183</cp:revision>
  <dcterms:created xsi:type="dcterms:W3CDTF">2019-05-27T14:00:41Z</dcterms:created>
  <dcterms:modified xsi:type="dcterms:W3CDTF">2021-08-12T09:44:33Z</dcterms:modified>
</cp:coreProperties>
</file>